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40" d="100"/>
          <a:sy n="40" d="100"/>
        </p:scale>
        <p:origin x="2220" y="1380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aids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4800"/>
            </a:pPr>
            <a:r>
              <a:rPr lang="en-US" sz="4800">
                <a:latin typeface="Bookman Old Style" pitchFamily="18" charset="0"/>
              </a:rPr>
              <a:t>Capacity</a:t>
            </a:r>
            <a:r>
              <a:rPr lang="en-US" sz="4800" baseline="0">
                <a:latin typeface="Bookman Old Style" pitchFamily="18" charset="0"/>
              </a:rPr>
              <a:t> of detecting abdominal tuberulosis</a:t>
            </a:r>
            <a:endParaRPr lang="en-US" sz="4800">
              <a:latin typeface="Bookman Old Style" pitchFamily="18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'[aids 2020.xlsx]Sheet1'!$A$2</c:f>
              <c:strCache>
                <c:ptCount val="1"/>
                <c:pt idx="0">
                  <c:v>Trained radiographers</c:v>
                </c:pt>
              </c:strCache>
            </c:strRef>
          </c:tx>
          <c:dLbls>
            <c:txPr>
              <a:bodyPr/>
              <a:lstStyle/>
              <a:p>
                <a:pPr>
                  <a:defRPr sz="4800">
                    <a:solidFill>
                      <a:srgbClr val="FF0000"/>
                    </a:solidFill>
                    <a:latin typeface="Bookman Old Style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'[aids 2020.xlsx]Sheet1'!$B$1:$C$1</c:f>
              <c:strCache>
                <c:ptCount val="2"/>
                <c:pt idx="0">
                  <c:v>Decting tuberulous features </c:v>
                </c:pt>
                <c:pt idx="1">
                  <c:v>Exluding tuberculous features</c:v>
                </c:pt>
              </c:strCache>
            </c:strRef>
          </c:cat>
          <c:val>
            <c:numRef>
              <c:f>'[aids 2020.xlsx]Sheet1'!$B$2:$C$2</c:f>
              <c:numCache>
                <c:formatCode>0.00%</c:formatCode>
                <c:ptCount val="2"/>
                <c:pt idx="0" formatCode="0%">
                  <c:v>0.98</c:v>
                </c:pt>
                <c:pt idx="1">
                  <c:v>0.87800000000000111</c:v>
                </c:pt>
              </c:numCache>
            </c:numRef>
          </c:val>
        </c:ser>
        <c:ser>
          <c:idx val="1"/>
          <c:order val="1"/>
          <c:tx>
            <c:strRef>
              <c:f>'[aids 2020.xlsx]Sheet1'!$A$3</c:f>
              <c:strCache>
                <c:ptCount val="1"/>
                <c:pt idx="0">
                  <c:v>Non-trained radiographers</c:v>
                </c:pt>
              </c:strCache>
            </c:strRef>
          </c:tx>
          <c:dLbls>
            <c:txPr>
              <a:bodyPr/>
              <a:lstStyle/>
              <a:p>
                <a:pPr>
                  <a:defRPr sz="3600">
                    <a:solidFill>
                      <a:srgbClr val="7030A0"/>
                    </a:solidFill>
                    <a:latin typeface="Bookman Old Style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'[aids 2020.xlsx]Sheet1'!$B$1:$C$1</c:f>
              <c:strCache>
                <c:ptCount val="2"/>
                <c:pt idx="0">
                  <c:v>Decting tuberulous features </c:v>
                </c:pt>
                <c:pt idx="1">
                  <c:v>Exluding tuberculous features</c:v>
                </c:pt>
              </c:strCache>
            </c:strRef>
          </c:cat>
          <c:val>
            <c:numRef>
              <c:f>'[aids 2020.xlsx]Sheet1'!$B$3:$C$3</c:f>
              <c:numCache>
                <c:formatCode>0.00%</c:formatCode>
                <c:ptCount val="2"/>
                <c:pt idx="0">
                  <c:v>0.61800000000000099</c:v>
                </c:pt>
                <c:pt idx="1">
                  <c:v>0.71400000000000063</c:v>
                </c:pt>
              </c:numCache>
            </c:numRef>
          </c:val>
        </c:ser>
        <c:dLbls>
          <c:showVal val="1"/>
        </c:dLbls>
        <c:axId val="64589184"/>
        <c:axId val="64607360"/>
      </c:barChart>
      <c:catAx>
        <c:axId val="645891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4800">
                <a:latin typeface="Bookman Old Style" pitchFamily="18" charset="0"/>
              </a:defRPr>
            </a:pPr>
            <a:endParaRPr lang="en-US"/>
          </a:p>
        </c:txPr>
        <c:crossAx val="64607360"/>
        <c:crosses val="autoZero"/>
        <c:auto val="1"/>
        <c:lblAlgn val="ctr"/>
        <c:lblOffset val="100"/>
      </c:catAx>
      <c:valAx>
        <c:axId val="64607360"/>
        <c:scaling>
          <c:orientation val="minMax"/>
        </c:scaling>
        <c:delete val="1"/>
        <c:axPos val="b"/>
        <c:numFmt formatCode="0%" sourceLinked="1"/>
        <c:tickLblPos val="none"/>
        <c:crossAx val="645891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4000">
              <a:latin typeface="Bookman Old Style" pitchFamily="18" charset="0"/>
            </a:defRPr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54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pPr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RMH\Desktop\AUDIO%20Poster.aac" TargetMode="Externa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32902" y="4058986"/>
            <a:ext cx="14386618" cy="1843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1.</a:t>
            </a:r>
            <a:r>
              <a:rPr lang="en-US" altLang="en-US" sz="6000" b="1" dirty="0" smtClean="0">
                <a:solidFill>
                  <a:srgbClr val="00B050"/>
                </a:solidFill>
                <a:latin typeface="Bookman Old Style" pitchFamily="18" charset="0"/>
              </a:rPr>
              <a:t>Bakground: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0" b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 defTabSz="525463" eaLnBrk="0" hangingPunct="0"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The diagnosis of abdominal tuberculosis in HIV/AIDS patients is challenging.</a:t>
            </a:r>
          </a:p>
          <a:p>
            <a:pPr algn="just" defTabSz="525463" eaLnBrk="0" hangingPunct="0"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Radiographers in rural areas must have good knowledge of </a:t>
            </a:r>
            <a:r>
              <a:rPr lang="en-US" sz="4000" dirty="0" err="1" smtClean="0">
                <a:latin typeface="Bookman Old Style" pitchFamily="18" charset="0"/>
              </a:rPr>
              <a:t>ultrasonographic</a:t>
            </a:r>
            <a:r>
              <a:rPr lang="en-US" sz="4000" dirty="0" smtClean="0">
                <a:latin typeface="Bookman Old Style" pitchFamily="18" charset="0"/>
              </a:rPr>
              <a:t> imaging because Radiologists and  </a:t>
            </a:r>
            <a:r>
              <a:rPr lang="en-US" sz="4000" dirty="0" err="1" smtClean="0">
                <a:latin typeface="Bookman Old Style" pitchFamily="18" charset="0"/>
              </a:rPr>
              <a:t>sonographers</a:t>
            </a:r>
            <a:r>
              <a:rPr lang="en-US" sz="4000" dirty="0" smtClean="0">
                <a:latin typeface="Bookman Old Style" pitchFamily="18" charset="0"/>
              </a:rPr>
              <a:t> are only available in cities.</a:t>
            </a:r>
          </a:p>
          <a:p>
            <a:pPr algn="just" defTabSz="525463" eaLnBrk="0" hangingPunct="0"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The objective was to extend the radiographers role in detecting abdominal tuberculosis in HIV/AIDS patients.</a:t>
            </a:r>
            <a:endParaRPr lang="en-US" sz="4000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 defTabSz="525463" eaLnBrk="0" hangingPunct="0"/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2.</a:t>
            </a:r>
            <a:r>
              <a:rPr lang="en-US" sz="6000" b="1" dirty="0" smtClean="0">
                <a:solidFill>
                  <a:srgbClr val="00B050"/>
                </a:solidFill>
                <a:latin typeface="Bookman Old Style" pitchFamily="18" charset="0"/>
              </a:rPr>
              <a:t>Description: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0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At least 1 radiographer in every district hospital in Rwanda was trained in a 5days session.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The training was prepared by SMIR(Society of Medical Imaging and Radiation in Rwanda) on the support of University of Rwanda ,department of Medical Imaging Sciences.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The methodology included the detection of main sonographic features of abdominal tuberculosis in HIV patients.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 The training focused on abdominal </a:t>
            </a:r>
            <a:r>
              <a:rPr lang="en-US" sz="4000" dirty="0" err="1" smtClean="0">
                <a:latin typeface="Bookman Old Style" pitchFamily="18" charset="0"/>
              </a:rPr>
              <a:t>lymphadenopathy,abdominal</a:t>
            </a:r>
            <a:r>
              <a:rPr lang="en-US" sz="4000" dirty="0" smtClean="0">
                <a:latin typeface="Bookman Old Style" pitchFamily="18" charset="0"/>
              </a:rPr>
              <a:t> solid organs nodules  </a:t>
            </a:r>
            <a:r>
              <a:rPr lang="en-US" sz="4000" dirty="0" err="1" smtClean="0">
                <a:latin typeface="Bookman Old Style" pitchFamily="18" charset="0"/>
              </a:rPr>
              <a:t>ascites</a:t>
            </a:r>
            <a:r>
              <a:rPr lang="en-US" sz="4000" dirty="0" smtClean="0">
                <a:latin typeface="Bookman Old Style" pitchFamily="18" charset="0"/>
              </a:rPr>
              <a:t>, pleural effusion etc.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4000" dirty="0" smtClean="0">
                <a:latin typeface="Bookman Old Style" pitchFamily="18" charset="0"/>
              </a:rPr>
              <a:t>In addition, the training included other common abdominal pathologies encountered in HIV patients.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4000" dirty="0" smtClean="0"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4000" dirty="0" smtClean="0"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4000" dirty="0" smtClean="0"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400" dirty="0" smtClean="0">
              <a:latin typeface="Bookman Old Style" pitchFamily="18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sz="7200" dirty="0" smtClean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dirty="0" smtClean="0"/>
              <a:t>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2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7882" y="297559"/>
            <a:ext cx="41739671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463" eaLnBrk="0" hangingPunct="0"/>
            <a:r>
              <a:rPr lang="en-US" altLang="en-US" sz="5400" b="1" dirty="0" smtClean="0">
                <a:solidFill>
                  <a:schemeClr val="bg1"/>
                </a:solidFill>
                <a:latin typeface="Bookman Old Style" pitchFamily="18" charset="0"/>
              </a:rPr>
              <a:t>Radiographers’ Role Extension in Rwanda: </a:t>
            </a:r>
          </a:p>
          <a:p>
            <a:pPr algn="ctr" defTabSz="525463" eaLnBrk="0" hangingPunct="0"/>
            <a:r>
              <a:rPr lang="en-US" altLang="en-US" sz="5400" b="1" dirty="0" err="1" smtClean="0">
                <a:solidFill>
                  <a:schemeClr val="bg1"/>
                </a:solidFill>
                <a:latin typeface="Bookman Old Style" pitchFamily="18" charset="0"/>
              </a:rPr>
              <a:t>Ultrasononographic</a:t>
            </a:r>
            <a:r>
              <a:rPr lang="en-US" altLang="en-US" sz="5400" b="1" dirty="0" smtClean="0">
                <a:solidFill>
                  <a:schemeClr val="bg1"/>
                </a:solidFill>
                <a:latin typeface="Bookman Old Style" pitchFamily="18" charset="0"/>
              </a:rPr>
              <a:t> Detection of Abdominal Tuberculosis in HIV/AIDS patients in Rural District Hospitals</a:t>
            </a:r>
          </a:p>
          <a:p>
            <a:pPr algn="ctr"/>
            <a:endParaRPr lang="en-US" sz="5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748369" y="2242967"/>
            <a:ext cx="17958076" cy="93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Olivier Mizero</a:t>
            </a:r>
            <a:r>
              <a:rPr lang="en-US" sz="3600" baseline="30000" dirty="0" smtClean="0"/>
              <a:t>1,2</a:t>
            </a:r>
            <a:r>
              <a:rPr lang="en-US" sz="3600" dirty="0" smtClean="0"/>
              <a:t>,Jean Felix Habimana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, Sophie Mushimiyimana</a:t>
            </a:r>
            <a:r>
              <a:rPr lang="en-US" sz="3600" baseline="30000" dirty="0" smtClean="0"/>
              <a:t>1</a:t>
            </a:r>
            <a:endParaRPr lang="en-US" sz="3600" dirty="0" smtClean="0"/>
          </a:p>
          <a:p>
            <a:pPr algn="ctr"/>
            <a:r>
              <a:rPr lang="en-US" sz="3600" dirty="0" smtClean="0"/>
              <a:t>1. RMH: Rwanda Military Hospital;2. SMIR: Society of Medical Imaging and Radiation in Rwanda</a:t>
            </a:r>
            <a:endParaRPr lang="en-US" sz="3600" dirty="0"/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8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16913320" y="29197995"/>
            <a:ext cx="8868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6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Presenter</a:t>
            </a:r>
            <a:r>
              <a:rPr lang="en-US" sz="2365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latin typeface="Bookman Old Style" pitchFamily="18" charset="0"/>
              </a:rPr>
              <a:t>Olivier Mizero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Bookman Old Style" pitchFamily="18" charset="0"/>
              </a:rPr>
              <a:t>Contact</a:t>
            </a:r>
            <a:r>
              <a:rPr lang="en-US" sz="3200" b="1" dirty="0" smtClean="0">
                <a:solidFill>
                  <a:schemeClr val="bg1"/>
                </a:solidFill>
                <a:latin typeface="Bookman Old Style" pitchFamily="18" charset="0"/>
              </a:rPr>
              <a:t>: oliviermizero@gmail.com</a:t>
            </a:r>
            <a:endParaRPr lang="en-GB" sz="3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80560" y="22128480"/>
            <a:ext cx="1517904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3.</a:t>
            </a:r>
            <a:r>
              <a:rPr lang="en-US" sz="6000" b="1" dirty="0" smtClean="0">
                <a:solidFill>
                  <a:srgbClr val="00B050"/>
                </a:solidFill>
                <a:latin typeface="Bookman Old Style" pitchFamily="18" charset="0"/>
              </a:rPr>
              <a:t>Results: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0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Bookman Old Style" pitchFamily="18" charset="0"/>
              </a:rPr>
              <a:t>During 2019,a cross sectional study was carried out to evaluate the outcome of this training by SMIR through senior </a:t>
            </a:r>
            <a:r>
              <a:rPr lang="en-US" sz="4000" dirty="0" err="1" smtClean="0">
                <a:latin typeface="Bookman Old Style" pitchFamily="18" charset="0"/>
              </a:rPr>
              <a:t>sonographers</a:t>
            </a:r>
            <a:r>
              <a:rPr lang="en-US" sz="4000" dirty="0" smtClean="0">
                <a:latin typeface="Bookman Old Style" pitchFamily="18" charset="0"/>
              </a:rPr>
              <a:t> working in referral hospitals by comparing the referred sonographic diagnosis from a district hospital with the sonographic diagnosis in the referral hospital.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Bookman Old Style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9596335" y="4338683"/>
            <a:ext cx="7939833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031200" y="6013875"/>
          <a:ext cx="9052560" cy="627500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191109"/>
                <a:gridCol w="1828800"/>
                <a:gridCol w="1718264"/>
                <a:gridCol w="1404499"/>
                <a:gridCol w="1909888"/>
              </a:tblGrid>
              <a:tr h="11783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Results by Trained</a:t>
                      </a:r>
                      <a:endParaRPr lang="en-US" sz="4800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71911">
                <a:tc rowSpan="4">
                  <a:txBody>
                    <a:bodyPr/>
                    <a:lstStyle/>
                    <a:p>
                      <a:pPr algn="ctr"/>
                      <a:endParaRPr lang="en-US" sz="8000" dirty="0" smtClean="0">
                        <a:solidFill>
                          <a:schemeClr val="lt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Results</a:t>
                      </a:r>
                      <a:r>
                        <a:rPr lang="en-US" sz="4000" b="1" baseline="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 by </a:t>
                      </a:r>
                      <a:r>
                        <a:rPr lang="en-US" sz="4000" b="1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Senior</a:t>
                      </a:r>
                      <a:endParaRPr lang="en-US" sz="4000" b="1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+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-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Total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865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+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101</a:t>
                      </a:r>
                      <a:endParaRPr lang="en-US" sz="54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2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103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8273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-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5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36</a:t>
                      </a:r>
                      <a:endParaRPr lang="en-US" sz="5400" dirty="0">
                        <a:solidFill>
                          <a:srgbClr val="7030A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41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5719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Bookman Old Style" pitchFamily="18" charset="0"/>
                        </a:rPr>
                        <a:t>Total</a:t>
                      </a:r>
                      <a:endParaRPr lang="en-US" sz="4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106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38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144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510928" y="6069103"/>
          <a:ext cx="10085295" cy="654961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420471"/>
                <a:gridCol w="2474259"/>
                <a:gridCol w="1618689"/>
                <a:gridCol w="1607345"/>
                <a:gridCol w="1964531"/>
              </a:tblGrid>
              <a:tr h="14255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800" baseline="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Results by </a:t>
                      </a:r>
                      <a:r>
                        <a:rPr lang="en-US" sz="4800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Non-trained</a:t>
                      </a:r>
                      <a:endParaRPr lang="en-US" sz="4800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12092">
                <a:tc rowSpan="4">
                  <a:txBody>
                    <a:bodyPr/>
                    <a:lstStyle/>
                    <a:p>
                      <a:pPr algn="ctr"/>
                      <a:endParaRPr lang="en-US" sz="8000" dirty="0" smtClean="0"/>
                    </a:p>
                    <a:p>
                      <a:pPr algn="ctr"/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Bookman Old Style" pitchFamily="18" charset="0"/>
                        </a:rPr>
                        <a:t>Results by Senior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+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-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Total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27313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+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47</a:t>
                      </a:r>
                      <a:endParaRPr lang="en-US" sz="54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29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76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8179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-</a:t>
                      </a:r>
                      <a:endParaRPr lang="en-US" sz="5400" dirty="0">
                        <a:solidFill>
                          <a:schemeClr val="accent5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2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7030A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en-US" sz="5400" dirty="0">
                        <a:solidFill>
                          <a:srgbClr val="7030A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7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457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Total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49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34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Bookman Old Style" pitchFamily="18" charset="0"/>
                        </a:rPr>
                        <a:t>83</a:t>
                      </a:r>
                      <a:endParaRPr lang="en-US" sz="5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214080" y="24331421"/>
            <a:ext cx="2047626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6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Conclusion: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Extending the role of radiographers through specific training can improve the detection of HIV diseases especially abdominal tuberculosis in rural district hospitals where resources are limited..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graphicFrame>
        <p:nvGraphicFramePr>
          <p:cNvPr id="19" name="Chart 18"/>
          <p:cNvGraphicFramePr/>
          <p:nvPr/>
        </p:nvGraphicFramePr>
        <p:xfrm>
          <a:off x="21288075" y="17647921"/>
          <a:ext cx="20197482" cy="64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8170" y="293305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0824490" y="12984480"/>
            <a:ext cx="201139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5.</a:t>
            </a:r>
            <a:r>
              <a:rPr lang="en-US" sz="6000" b="1" dirty="0" smtClean="0">
                <a:solidFill>
                  <a:srgbClr val="00B050"/>
                </a:solidFill>
                <a:latin typeface="Bookman Old Style" pitchFamily="18" charset="0"/>
              </a:rPr>
              <a:t>Lessons Learned:</a:t>
            </a:r>
          </a:p>
          <a:p>
            <a:endParaRPr lang="en-US" sz="6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Bookman Old Style" pitchFamily="18" charset="0"/>
              </a:rPr>
              <a:t>In 207 cases received(83 done by non trained personnel and 144 done by trained radiographers),the capacity of detecting  </a:t>
            </a:r>
            <a:r>
              <a:rPr lang="en-US" sz="4000" dirty="0" smtClean="0">
                <a:latin typeface="Bookman Old Style" pitchFamily="18" charset="0"/>
              </a:rPr>
              <a:t>abdominal</a:t>
            </a:r>
            <a:r>
              <a:rPr lang="en-US" sz="3600" dirty="0" smtClean="0">
                <a:latin typeface="Bookman Old Style" pitchFamily="18" charset="0"/>
              </a:rPr>
              <a:t> tuberculosis were significantly better in the trained radiographers than in non trained personnel.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725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0360641" y="4173550"/>
            <a:ext cx="13197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en-US" sz="6000" b="1" dirty="0" smtClean="0">
                <a:solidFill>
                  <a:srgbClr val="00B05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Tables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23" name="AUDIO Poster.aac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9563347" y="13605711"/>
            <a:ext cx="1371600" cy="138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51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</TotalTime>
  <Words>374</Words>
  <Application>Microsoft Office PowerPoint</Application>
  <PresentationFormat>Custom</PresentationFormat>
  <Paragraphs>137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RMH</cp:lastModifiedBy>
  <cp:revision>68</cp:revision>
  <dcterms:created xsi:type="dcterms:W3CDTF">2016-06-23T11:49:10Z</dcterms:created>
  <dcterms:modified xsi:type="dcterms:W3CDTF">2020-06-26T15:50:00Z</dcterms:modified>
</cp:coreProperties>
</file>